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0"/>
  </p:notesMasterIdLst>
  <p:sldIdLst>
    <p:sldId id="283" r:id="rId2"/>
    <p:sldId id="284" r:id="rId3"/>
    <p:sldId id="286" r:id="rId4"/>
    <p:sldId id="287"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8" r:id="rId33"/>
    <p:sldId id="289" r:id="rId34"/>
    <p:sldId id="290" r:id="rId35"/>
    <p:sldId id="291" r:id="rId36"/>
    <p:sldId id="292" r:id="rId37"/>
    <p:sldId id="293" r:id="rId38"/>
    <p:sldId id="285"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77e1bb92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77e1bb92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251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77f8d5a5c8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77f8d5a5c8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77f8d5a5c8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77f8d5a5c8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77f8d5a5c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77f8d5a5c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77f8d5a5c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77f8d5a5c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77f8d5a5c8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77f8d5a5c8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77f8d5a5c8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77f8d5a5c8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77f8d5a5c8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77f8d5a5c8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77f8d5a5c8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77f8d5a5c8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77f8d5a5c8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77f8d5a5c8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77f8d5a5c8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77f8d5a5c8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77f8d5a5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77f8d5a5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77f8d5a5c8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77f8d5a5c8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77f8d5a5c8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77f8d5a5c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77f8d5a5c8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77f8d5a5c8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77f8d5a5c8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77f8d5a5c8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77f8d5a5c8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77f8d5a5c8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77f8d5a5c8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77f8d5a5c8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77f8d5a5c8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77f8d5a5c8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77f8d5a5c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77f8d5a5c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77f8d5a5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77f8d5a5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77e1bb92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77e1bb92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628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77f8d5a5c8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77f8d5a5c8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77f8d5a5c8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77f8d5a5c8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77f8d5a5c8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77f8d5a5c8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77f8d5a5c8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77f8d5a5c8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77f8d5a5c8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77f8d5a5c8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77f8d5a5c8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77f8d5a5c8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77f8d5a5c8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77f8d5a5c8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7895" y="9897"/>
            <a:ext cx="903262" cy="45548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18/10/relationships/comments" Target="NUL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microsoft.com/office/2018/10/relationships/comments" Target="NUL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19845"/>
            <a:ext cx="8520600" cy="1977802"/>
          </a:xfrm>
        </p:spPr>
        <p:txBody>
          <a:bodyPr>
            <a:normAutofit/>
          </a:bodyPr>
          <a:lstStyle/>
          <a:p>
            <a:pPr algn="ctr"/>
            <a:r>
              <a:rPr lang="en-US" sz="4400" b="1" dirty="0" smtClean="0"/>
              <a:t>K-Means Clustering</a:t>
            </a:r>
            <a:endParaRPr lang="en-US" sz="4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a:t>
            </a:fld>
            <a:endParaRPr lang="vi"/>
          </a:p>
        </p:txBody>
      </p:sp>
    </p:spTree>
    <p:extLst>
      <p:ext uri="{BB962C8B-B14F-4D97-AF65-F5344CB8AC3E}">
        <p14:creationId xmlns:p14="http://schemas.microsoft.com/office/powerpoint/2010/main" val="3858454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K-Means Algorithm</a:t>
            </a:r>
            <a:endParaRPr sz="3000" b="1" dirty="0"/>
          </a:p>
        </p:txBody>
      </p:sp>
      <p:pic>
        <p:nvPicPr>
          <p:cNvPr id="85" name="Google Shape;85;p18"/>
          <p:cNvPicPr preferRelativeResize="0"/>
          <p:nvPr/>
        </p:nvPicPr>
        <p:blipFill rotWithShape="1">
          <a:blip r:embed="rId3">
            <a:alphaModFix/>
          </a:blip>
          <a:srcRect l="969" t="23780" r="16902"/>
          <a:stretch/>
        </p:blipFill>
        <p:spPr>
          <a:xfrm>
            <a:off x="462250" y="1017725"/>
            <a:ext cx="7910321"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10</a:t>
            </a:fld>
            <a:endParaRPr lang="vi"/>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K-Means Algorithm</a:t>
            </a:r>
            <a:endParaRPr sz="3000" b="1" dirty="0"/>
          </a:p>
        </p:txBody>
      </p:sp>
      <p:pic>
        <p:nvPicPr>
          <p:cNvPr id="91" name="Google Shape;91;p19"/>
          <p:cNvPicPr preferRelativeResize="0"/>
          <p:nvPr/>
        </p:nvPicPr>
        <p:blipFill rotWithShape="1">
          <a:blip r:embed="rId3">
            <a:alphaModFix/>
          </a:blip>
          <a:srcRect l="1768" t="23780" r="16752"/>
          <a:stretch/>
        </p:blipFill>
        <p:spPr>
          <a:xfrm>
            <a:off x="573488" y="1017725"/>
            <a:ext cx="7848271"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11</a:t>
            </a:fld>
            <a:endParaRPr lang="vi"/>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K-Means Algorithm</a:t>
            </a:r>
            <a:endParaRPr sz="3000" b="1" dirty="0"/>
          </a:p>
        </p:txBody>
      </p:sp>
      <p:pic>
        <p:nvPicPr>
          <p:cNvPr id="97" name="Google Shape;97;p20"/>
          <p:cNvPicPr preferRelativeResize="0"/>
          <p:nvPr/>
        </p:nvPicPr>
        <p:blipFill rotWithShape="1">
          <a:blip r:embed="rId3">
            <a:alphaModFix/>
          </a:blip>
          <a:srcRect l="1775" t="24069" r="16418"/>
          <a:stretch/>
        </p:blipFill>
        <p:spPr>
          <a:xfrm>
            <a:off x="536600" y="1070975"/>
            <a:ext cx="7806944" cy="40725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12</a:t>
            </a:fld>
            <a:endParaRPr lang="vi"/>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K-Means Algorithm</a:t>
            </a:r>
            <a:endParaRPr sz="3000" b="1" dirty="0"/>
          </a:p>
        </p:txBody>
      </p:sp>
      <p:pic>
        <p:nvPicPr>
          <p:cNvPr id="103" name="Google Shape;103;p21"/>
          <p:cNvPicPr preferRelativeResize="0"/>
          <p:nvPr/>
        </p:nvPicPr>
        <p:blipFill rotWithShape="1">
          <a:blip r:embed="rId3">
            <a:alphaModFix/>
          </a:blip>
          <a:srcRect l="1608" t="23494" r="16752"/>
          <a:stretch/>
        </p:blipFill>
        <p:spPr>
          <a:xfrm>
            <a:off x="462250" y="1017725"/>
            <a:ext cx="7834339"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13</a:t>
            </a:fld>
            <a:endParaRPr lang="vi"/>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K-Means Algorithm</a:t>
            </a:r>
            <a:endParaRPr sz="3000" b="1" dirty="0"/>
          </a:p>
        </p:txBody>
      </p:sp>
      <p:pic>
        <p:nvPicPr>
          <p:cNvPr id="109" name="Google Shape;109;p22"/>
          <p:cNvPicPr preferRelativeResize="0"/>
          <p:nvPr/>
        </p:nvPicPr>
        <p:blipFill rotWithShape="1">
          <a:blip r:embed="rId3">
            <a:alphaModFix/>
          </a:blip>
          <a:srcRect l="1447" t="23494" r="16745"/>
          <a:stretch/>
        </p:blipFill>
        <p:spPr>
          <a:xfrm>
            <a:off x="536625" y="1070975"/>
            <a:ext cx="7748469" cy="40725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14</a:t>
            </a:fld>
            <a:endParaRPr lang="vi"/>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Which Model is the Right One?</a:t>
            </a:r>
            <a:endParaRPr sz="3000" b="1" dirty="0"/>
          </a:p>
        </p:txBody>
      </p:sp>
      <p:pic>
        <p:nvPicPr>
          <p:cNvPr id="115" name="Google Shape;115;p23"/>
          <p:cNvPicPr preferRelativeResize="0"/>
          <p:nvPr/>
        </p:nvPicPr>
        <p:blipFill rotWithShape="1">
          <a:blip r:embed="rId3">
            <a:alphaModFix/>
          </a:blip>
          <a:srcRect l="18196" t="25216" r="16745"/>
          <a:stretch/>
        </p:blipFill>
        <p:spPr>
          <a:xfrm>
            <a:off x="1378875" y="1017725"/>
            <a:ext cx="6386255"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15</a:t>
            </a:fld>
            <a:endParaRPr lang="vi"/>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Smarter Initialization of K-Means Clusters</a:t>
            </a:r>
            <a:endParaRPr sz="3000" b="1" dirty="0"/>
          </a:p>
        </p:txBody>
      </p:sp>
      <p:pic>
        <p:nvPicPr>
          <p:cNvPr id="121" name="Google Shape;121;p24"/>
          <p:cNvPicPr preferRelativeResize="0"/>
          <p:nvPr/>
        </p:nvPicPr>
        <p:blipFill rotWithShape="1">
          <a:blip r:embed="rId3">
            <a:alphaModFix/>
          </a:blip>
          <a:srcRect l="1934" t="19198" r="16425"/>
          <a:stretch/>
        </p:blipFill>
        <p:spPr>
          <a:xfrm>
            <a:off x="623375" y="1017725"/>
            <a:ext cx="7366476" cy="40973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16</a:t>
            </a:fld>
            <a:endParaRPr lang="vi"/>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Smarter Initialization of K-Means Clusters</a:t>
            </a:r>
            <a:endParaRPr sz="3000" b="1" dirty="0"/>
          </a:p>
        </p:txBody>
      </p:sp>
      <p:pic>
        <p:nvPicPr>
          <p:cNvPr id="127" name="Google Shape;127;p25"/>
          <p:cNvPicPr preferRelativeResize="0"/>
          <p:nvPr/>
        </p:nvPicPr>
        <p:blipFill rotWithShape="1">
          <a:blip r:embed="rId3">
            <a:alphaModFix/>
          </a:blip>
          <a:srcRect l="1931" t="18626" r="16589"/>
          <a:stretch/>
        </p:blipFill>
        <p:spPr>
          <a:xfrm>
            <a:off x="536625" y="1017725"/>
            <a:ext cx="7350854"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17</a:t>
            </a:fld>
            <a:endParaRPr lang="vi"/>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Smarter Initialization of K-Means Clusters</a:t>
            </a:r>
            <a:endParaRPr sz="3000" b="1" dirty="0"/>
          </a:p>
        </p:txBody>
      </p:sp>
      <p:pic>
        <p:nvPicPr>
          <p:cNvPr id="133" name="Google Shape;133;p26"/>
          <p:cNvPicPr preferRelativeResize="0"/>
          <p:nvPr/>
        </p:nvPicPr>
        <p:blipFill rotWithShape="1">
          <a:blip r:embed="rId3">
            <a:alphaModFix/>
          </a:blip>
          <a:srcRect l="2094" t="19768" r="15458"/>
          <a:stretch/>
        </p:blipFill>
        <p:spPr>
          <a:xfrm>
            <a:off x="410850" y="1017725"/>
            <a:ext cx="7544274"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18</a:t>
            </a:fld>
            <a:endParaRPr lang="vi"/>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Smarter Initialization of K-Means Clusters</a:t>
            </a:r>
            <a:endParaRPr sz="3000" b="1" dirty="0"/>
          </a:p>
        </p:txBody>
      </p:sp>
      <p:pic>
        <p:nvPicPr>
          <p:cNvPr id="139" name="Google Shape;139;p27"/>
          <p:cNvPicPr preferRelativeResize="0"/>
          <p:nvPr/>
        </p:nvPicPr>
        <p:blipFill rotWithShape="1">
          <a:blip r:embed="rId3">
            <a:alphaModFix/>
          </a:blip>
          <a:srcRect l="2094" t="19484" r="16426"/>
          <a:stretch/>
        </p:blipFill>
        <p:spPr>
          <a:xfrm>
            <a:off x="425050" y="1070975"/>
            <a:ext cx="7333440" cy="40725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19</a:t>
            </a:fld>
            <a:endParaRPr lang="vi"/>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algn="ctr">
              <a:lnSpc>
                <a:spcPct val="115000"/>
              </a:lnSpc>
              <a:spcAft>
                <a:spcPts val="500"/>
              </a:spcAft>
              <a:buSzPts val="1100"/>
            </a:pPr>
            <a:r>
              <a:rPr lang="vi" sz="2700" b="1" dirty="0">
                <a:solidFill>
                  <a:srgbClr val="000000"/>
                </a:solidFill>
              </a:rPr>
              <a:t>Learning Goals</a:t>
            </a:r>
            <a:endParaRPr sz="2700" b="1" dirty="0"/>
          </a:p>
        </p:txBody>
      </p:sp>
      <p:sp>
        <p:nvSpPr>
          <p:cNvPr id="55" name="Google Shape;55;p13"/>
          <p:cNvSpPr txBox="1">
            <a:spLocks noGrp="1"/>
          </p:cNvSpPr>
          <p:nvPr>
            <p:ph type="body" idx="1"/>
          </p:nvPr>
        </p:nvSpPr>
        <p:spPr>
          <a:xfrm>
            <a:off x="674041" y="1466813"/>
            <a:ext cx="7964700" cy="2986061"/>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vi" sz="2000" dirty="0">
                <a:solidFill>
                  <a:schemeClr val="dk1"/>
                </a:solidFill>
              </a:rPr>
              <a:t>In this section, we will cover:</a:t>
            </a:r>
            <a:endParaRPr sz="2000" dirty="0">
              <a:solidFill>
                <a:schemeClr val="dk1"/>
              </a:solidFill>
            </a:endParaRPr>
          </a:p>
          <a:p>
            <a:pPr marL="0" lvl="0" indent="0" algn="l" rtl="0">
              <a:lnSpc>
                <a:spcPct val="150000"/>
              </a:lnSpc>
              <a:spcBef>
                <a:spcPts val="500"/>
              </a:spcBef>
              <a:spcAft>
                <a:spcPts val="0"/>
              </a:spcAft>
              <a:buClr>
                <a:schemeClr val="dk1"/>
              </a:buClr>
              <a:buSzPts val="1100"/>
              <a:buNone/>
            </a:pPr>
            <a:r>
              <a:rPr lang="en-US" sz="2000" dirty="0" smtClean="0">
                <a:solidFill>
                  <a:schemeClr val="dk1"/>
                </a:solidFill>
              </a:rPr>
              <a:t>- K-Means Algorithm</a:t>
            </a:r>
            <a:endParaRPr lang="en-US" sz="2000" dirty="0">
              <a:solidFill>
                <a:schemeClr val="dk1"/>
              </a:solidFill>
            </a:endParaRPr>
          </a:p>
          <a:p>
            <a:pPr marL="0" lvl="0" indent="0">
              <a:lnSpc>
                <a:spcPct val="150000"/>
              </a:lnSpc>
              <a:spcBef>
                <a:spcPts val="500"/>
              </a:spcBef>
              <a:buClr>
                <a:schemeClr val="dk1"/>
              </a:buClr>
              <a:buSzPts val="1100"/>
              <a:buNone/>
            </a:pPr>
            <a:r>
              <a:rPr lang="en-US" sz="2000" dirty="0" smtClean="0">
                <a:solidFill>
                  <a:schemeClr val="dk1"/>
                </a:solidFill>
              </a:rPr>
              <a:t>- K-Means Initialization</a:t>
            </a:r>
          </a:p>
          <a:p>
            <a:pPr marL="0" lvl="0" indent="0">
              <a:lnSpc>
                <a:spcPct val="150000"/>
              </a:lnSpc>
              <a:spcBef>
                <a:spcPts val="500"/>
              </a:spcBef>
              <a:spcAft>
                <a:spcPts val="500"/>
              </a:spcAft>
              <a:buClr>
                <a:schemeClr val="dk1"/>
              </a:buClr>
              <a:buSzPts val="1100"/>
              <a:buNone/>
            </a:pPr>
            <a:r>
              <a:rPr lang="en-US" sz="2000" dirty="0" smtClean="0">
                <a:solidFill>
                  <a:schemeClr val="dk1"/>
                </a:solidFill>
              </a:rPr>
              <a:t>- Number </a:t>
            </a:r>
            <a:r>
              <a:rPr lang="en-US" sz="2000" dirty="0">
                <a:solidFill>
                  <a:schemeClr val="dk1"/>
                </a:solidFill>
              </a:rPr>
              <a:t>of Clusters in </a:t>
            </a:r>
            <a:r>
              <a:rPr lang="en-US" sz="2000" dirty="0" smtClean="0">
                <a:solidFill>
                  <a:schemeClr val="dk1"/>
                </a:solidFill>
              </a:rPr>
              <a:t>K-Means</a:t>
            </a:r>
          </a:p>
          <a:p>
            <a:pPr marL="0" lvl="0" indent="0">
              <a:lnSpc>
                <a:spcPct val="150000"/>
              </a:lnSpc>
              <a:spcBef>
                <a:spcPts val="500"/>
              </a:spcBef>
              <a:spcAft>
                <a:spcPts val="500"/>
              </a:spcAft>
              <a:buClr>
                <a:schemeClr val="dk1"/>
              </a:buClr>
              <a:buSzPts val="1100"/>
              <a:buNone/>
            </a:pPr>
            <a:r>
              <a:rPr lang="en-US" sz="2000" dirty="0">
                <a:solidFill>
                  <a:schemeClr val="dk1"/>
                </a:solidFill>
              </a:rPr>
              <a:t>- K-Means</a:t>
            </a:r>
            <a:r>
              <a:rPr lang="en-US" sz="2000" dirty="0" smtClean="0">
                <a:solidFill>
                  <a:schemeClr val="dk1"/>
                </a:solidFill>
              </a:rPr>
              <a:t> Clustering </a:t>
            </a:r>
            <a:r>
              <a:rPr lang="en-US" sz="2000" dirty="0">
                <a:solidFill>
                  <a:schemeClr val="dk1"/>
                </a:solidFill>
              </a:rPr>
              <a:t>syntax</a:t>
            </a:r>
            <a:endParaRPr lang="en-US" sz="2000" dirty="0" smtClean="0">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053645959"/>
      </p:ext>
    </p:extLst>
  </p:cSld>
  <p:clrMapOvr>
    <a:masterClrMapping/>
  </p:clrMapOvr>
  <p:extLst mod="1">
    <p:ext uri="{6950BFC3-D8DA-4A85-94F7-54DA5524770B}">
      <p188:commentRel xmlns:p188="http://schemas.microsoft.com/office/powerpoint/2018/8/main" xmlns=""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Smarter Initialization of K-Means Clusters</a:t>
            </a:r>
            <a:endParaRPr sz="3000" b="1" dirty="0"/>
          </a:p>
        </p:txBody>
      </p:sp>
      <p:pic>
        <p:nvPicPr>
          <p:cNvPr id="145" name="Google Shape;145;p28"/>
          <p:cNvPicPr preferRelativeResize="0"/>
          <p:nvPr/>
        </p:nvPicPr>
        <p:blipFill rotWithShape="1">
          <a:blip r:embed="rId3">
            <a:alphaModFix/>
          </a:blip>
          <a:srcRect l="1290" t="23206" r="15459"/>
          <a:stretch/>
        </p:blipFill>
        <p:spPr>
          <a:xfrm>
            <a:off x="311700" y="1017725"/>
            <a:ext cx="7959046"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20</a:t>
            </a:fld>
            <a:endParaRPr lang="vi"/>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Choosing the Right Number of Clusters</a:t>
            </a:r>
            <a:endParaRPr sz="3000" b="1" dirty="0"/>
          </a:p>
        </p:txBody>
      </p:sp>
      <p:sp>
        <p:nvSpPr>
          <p:cNvPr id="151" name="Google Shape;151;p29"/>
          <p:cNvSpPr txBox="1">
            <a:spLocks noGrp="1"/>
          </p:cNvSpPr>
          <p:nvPr>
            <p:ph type="body" idx="1"/>
          </p:nvPr>
        </p:nvSpPr>
        <p:spPr>
          <a:xfrm>
            <a:off x="373675" y="1363325"/>
            <a:ext cx="8520600" cy="32055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vi">
                <a:solidFill>
                  <a:schemeClr val="dk1"/>
                </a:solidFill>
              </a:rPr>
              <a:t>Sometimes the question has a K:</a:t>
            </a:r>
            <a:endParaRPr>
              <a:solidFill>
                <a:schemeClr val="dk1"/>
              </a:solidFill>
            </a:endParaRPr>
          </a:p>
          <a:p>
            <a:pPr marL="0" lvl="0" indent="0" algn="l" rtl="0">
              <a:lnSpc>
                <a:spcPct val="150000"/>
              </a:lnSpc>
              <a:spcBef>
                <a:spcPts val="500"/>
              </a:spcBef>
              <a:spcAft>
                <a:spcPts val="0"/>
              </a:spcAft>
              <a:buNone/>
            </a:pPr>
            <a:r>
              <a:rPr lang="vi">
                <a:solidFill>
                  <a:srgbClr val="2A2900"/>
                </a:solidFill>
              </a:rPr>
              <a:t>- Clustering similar jobs on 4 CPU cores (K=4)</a:t>
            </a:r>
            <a:endParaRPr>
              <a:solidFill>
                <a:srgbClr val="2A2900"/>
              </a:solidFill>
            </a:endParaRPr>
          </a:p>
          <a:p>
            <a:pPr marL="0" lvl="0" indent="0" algn="l" rtl="0">
              <a:lnSpc>
                <a:spcPct val="150000"/>
              </a:lnSpc>
              <a:spcBef>
                <a:spcPts val="500"/>
              </a:spcBef>
              <a:spcAft>
                <a:spcPts val="0"/>
              </a:spcAft>
              <a:buNone/>
            </a:pPr>
            <a:r>
              <a:rPr lang="vi">
                <a:solidFill>
                  <a:schemeClr val="dk1"/>
                </a:solidFill>
              </a:rPr>
              <a:t>- A clothing design in 10 different sizes to cover most people (K=10)</a:t>
            </a:r>
            <a:endParaRPr>
              <a:solidFill>
                <a:schemeClr val="dk1"/>
              </a:solidFill>
            </a:endParaRPr>
          </a:p>
          <a:p>
            <a:pPr marL="0" lvl="0" indent="0" algn="l" rtl="0">
              <a:lnSpc>
                <a:spcPct val="150000"/>
              </a:lnSpc>
              <a:spcBef>
                <a:spcPts val="500"/>
              </a:spcBef>
              <a:spcAft>
                <a:spcPts val="0"/>
              </a:spcAft>
              <a:buNone/>
            </a:pPr>
            <a:r>
              <a:rPr lang="vi">
                <a:solidFill>
                  <a:schemeClr val="dk1"/>
                </a:solidFill>
              </a:rPr>
              <a:t>- A navigation interface for browsing scientific papers with 20 disciplines (K=20)</a:t>
            </a:r>
            <a:endParaRPr>
              <a:solidFill>
                <a:schemeClr val="dk1"/>
              </a:solidFill>
            </a:endParaRPr>
          </a:p>
          <a:p>
            <a:pPr marL="0" lvl="0" indent="0" algn="l" rtl="0">
              <a:lnSpc>
                <a:spcPct val="150000"/>
              </a:lnSpc>
              <a:spcBef>
                <a:spcPts val="500"/>
              </a:spcBef>
              <a:spcAft>
                <a:spcPts val="500"/>
              </a:spcAft>
              <a:buNone/>
            </a:pPr>
            <a:r>
              <a:rPr lang="vi">
                <a:solidFill>
                  <a:schemeClr val="dk1"/>
                </a:solidFill>
              </a:rPr>
              <a:t>Often, the number of clusters (K) is unclear, and we need an approach to select it.</a:t>
            </a: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21</a:t>
            </a:fld>
            <a:endParaRPr lang="vi"/>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Evaluating Clustering Performance</a:t>
            </a:r>
            <a:endParaRPr sz="3000" b="1" dirty="0"/>
          </a:p>
        </p:txBody>
      </p:sp>
      <p:sp>
        <p:nvSpPr>
          <p:cNvPr id="157" name="Google Shape;157;p30"/>
          <p:cNvSpPr txBox="1"/>
          <p:nvPr/>
        </p:nvSpPr>
        <p:spPr>
          <a:xfrm>
            <a:off x="311700" y="1326175"/>
            <a:ext cx="83367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500"/>
              </a:spcAft>
              <a:buNone/>
            </a:pPr>
            <a:r>
              <a:rPr lang="vi" sz="2000">
                <a:solidFill>
                  <a:schemeClr val="dk1"/>
                </a:solidFill>
              </a:rPr>
              <a:t>- </a:t>
            </a:r>
            <a:r>
              <a:rPr lang="vi" sz="2000" b="1">
                <a:solidFill>
                  <a:schemeClr val="dk1"/>
                </a:solidFill>
              </a:rPr>
              <a:t>Inertia</a:t>
            </a:r>
            <a:r>
              <a:rPr lang="vi" sz="2000">
                <a:solidFill>
                  <a:schemeClr val="dk1"/>
                </a:solidFill>
              </a:rPr>
              <a:t>: sum of squared distance from each point (x</a:t>
            </a:r>
            <a:r>
              <a:rPr lang="vi" sz="2000" baseline="-25000">
                <a:solidFill>
                  <a:schemeClr val="dk1"/>
                </a:solidFill>
              </a:rPr>
              <a:t>i</a:t>
            </a:r>
            <a:r>
              <a:rPr lang="vi" sz="2000">
                <a:solidFill>
                  <a:schemeClr val="dk1"/>
                </a:solidFill>
              </a:rPr>
              <a:t>) to its cluster (C</a:t>
            </a:r>
            <a:r>
              <a:rPr lang="vi" sz="2000" baseline="-25000">
                <a:solidFill>
                  <a:schemeClr val="dk1"/>
                </a:solidFill>
              </a:rPr>
              <a:t>K</a:t>
            </a:r>
            <a:r>
              <a:rPr lang="vi" sz="2000">
                <a:solidFill>
                  <a:schemeClr val="dk1"/>
                </a:solidFill>
              </a:rPr>
              <a:t>).</a:t>
            </a:r>
            <a:endParaRPr sz="2000"/>
          </a:p>
        </p:txBody>
      </p:sp>
      <p:sp>
        <p:nvSpPr>
          <p:cNvPr id="158" name="Google Shape;158;p30"/>
          <p:cNvSpPr txBox="1"/>
          <p:nvPr/>
        </p:nvSpPr>
        <p:spPr>
          <a:xfrm>
            <a:off x="311700" y="3535975"/>
            <a:ext cx="6453600" cy="1018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vi" sz="2000">
                <a:solidFill>
                  <a:schemeClr val="dk1"/>
                </a:solidFill>
              </a:rPr>
              <a:t>- Smaller value corresponds to tighter clusters.</a:t>
            </a:r>
            <a:endParaRPr sz="2000">
              <a:solidFill>
                <a:schemeClr val="dk1"/>
              </a:solidFill>
            </a:endParaRPr>
          </a:p>
          <a:p>
            <a:pPr marL="0" lvl="0" indent="0" algn="l" rtl="0">
              <a:lnSpc>
                <a:spcPct val="150000"/>
              </a:lnSpc>
              <a:spcBef>
                <a:spcPts val="500"/>
              </a:spcBef>
              <a:spcAft>
                <a:spcPts val="500"/>
              </a:spcAft>
              <a:buNone/>
            </a:pPr>
            <a:r>
              <a:rPr lang="vi" sz="2000">
                <a:solidFill>
                  <a:srgbClr val="272600"/>
                </a:solidFill>
              </a:rPr>
              <a:t>- Value sensitive to number of points in cluster.</a:t>
            </a:r>
            <a:endParaRPr sz="2000"/>
          </a:p>
        </p:txBody>
      </p:sp>
      <p:pic>
        <p:nvPicPr>
          <p:cNvPr id="159" name="Google Shape;159;p30"/>
          <p:cNvPicPr preferRelativeResize="0"/>
          <p:nvPr/>
        </p:nvPicPr>
        <p:blipFill rotWithShape="1">
          <a:blip r:embed="rId3">
            <a:alphaModFix/>
          </a:blip>
          <a:srcRect l="14492" t="31232" r="61030" b="43838"/>
          <a:stretch/>
        </p:blipFill>
        <p:spPr>
          <a:xfrm>
            <a:off x="871250" y="1744400"/>
            <a:ext cx="3218750" cy="18423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22</a:t>
            </a:fld>
            <a:endParaRPr lang="vi"/>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Evaluating Clustering Performance</a:t>
            </a:r>
            <a:endParaRPr sz="3000" b="1" dirty="0"/>
          </a:p>
        </p:txBody>
      </p:sp>
      <p:sp>
        <p:nvSpPr>
          <p:cNvPr id="165" name="Google Shape;165;p31"/>
          <p:cNvSpPr txBox="1">
            <a:spLocks noGrp="1"/>
          </p:cNvSpPr>
          <p:nvPr>
            <p:ph type="body" idx="1"/>
          </p:nvPr>
        </p:nvSpPr>
        <p:spPr>
          <a:xfrm>
            <a:off x="311700" y="12144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500"/>
              </a:spcAft>
              <a:buClr>
                <a:schemeClr val="dk1"/>
              </a:buClr>
              <a:buSzPts val="1100"/>
              <a:buFont typeface="Arial"/>
              <a:buNone/>
            </a:pPr>
            <a:r>
              <a:rPr lang="vi">
                <a:solidFill>
                  <a:schemeClr val="dk1"/>
                </a:solidFill>
              </a:rPr>
              <a:t>- </a:t>
            </a:r>
            <a:r>
              <a:rPr lang="vi" b="1">
                <a:solidFill>
                  <a:schemeClr val="dk1"/>
                </a:solidFill>
              </a:rPr>
              <a:t>Distortion</a:t>
            </a:r>
            <a:r>
              <a:rPr lang="vi">
                <a:solidFill>
                  <a:schemeClr val="dk1"/>
                </a:solidFill>
              </a:rPr>
              <a:t>: average of squared distance from each point (x</a:t>
            </a:r>
            <a:r>
              <a:rPr lang="vi" baseline="-25000">
                <a:solidFill>
                  <a:schemeClr val="dk1"/>
                </a:solidFill>
              </a:rPr>
              <a:t>i</a:t>
            </a:r>
            <a:r>
              <a:rPr lang="vi">
                <a:solidFill>
                  <a:schemeClr val="dk1"/>
                </a:solidFill>
              </a:rPr>
              <a:t>) to its cluster (C</a:t>
            </a:r>
            <a:r>
              <a:rPr lang="vi" baseline="-25000">
                <a:solidFill>
                  <a:schemeClr val="dk1"/>
                </a:solidFill>
              </a:rPr>
              <a:t>K</a:t>
            </a:r>
            <a:r>
              <a:rPr lang="vi">
                <a:solidFill>
                  <a:schemeClr val="dk1"/>
                </a:solidFill>
              </a:rPr>
              <a:t>).</a:t>
            </a:r>
            <a:endParaRPr/>
          </a:p>
        </p:txBody>
      </p:sp>
      <p:sp>
        <p:nvSpPr>
          <p:cNvPr id="166" name="Google Shape;166;p31"/>
          <p:cNvSpPr txBox="1"/>
          <p:nvPr/>
        </p:nvSpPr>
        <p:spPr>
          <a:xfrm>
            <a:off x="346500" y="3519900"/>
            <a:ext cx="8451000" cy="1018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vi" sz="2000">
                <a:solidFill>
                  <a:srgbClr val="010000"/>
                </a:solidFill>
              </a:rPr>
              <a:t>- Smaller value corresponds to tighter clusters.</a:t>
            </a:r>
            <a:endParaRPr sz="2000">
              <a:solidFill>
                <a:srgbClr val="010000"/>
              </a:solidFill>
            </a:endParaRPr>
          </a:p>
          <a:p>
            <a:pPr marL="0" lvl="0" indent="0" algn="l" rtl="0">
              <a:lnSpc>
                <a:spcPct val="150000"/>
              </a:lnSpc>
              <a:spcBef>
                <a:spcPts val="500"/>
              </a:spcBef>
              <a:spcAft>
                <a:spcPts val="500"/>
              </a:spcAft>
              <a:buNone/>
            </a:pPr>
            <a:r>
              <a:rPr lang="vi" sz="2000">
                <a:solidFill>
                  <a:srgbClr val="212000"/>
                </a:solidFill>
              </a:rPr>
              <a:t>- Doesn't generally increase as more points are added (relative to Inertia)</a:t>
            </a:r>
            <a:endParaRPr sz="2000"/>
          </a:p>
        </p:txBody>
      </p:sp>
      <p:pic>
        <p:nvPicPr>
          <p:cNvPr id="167" name="Google Shape;167;p31"/>
          <p:cNvPicPr preferRelativeResize="0"/>
          <p:nvPr/>
        </p:nvPicPr>
        <p:blipFill rotWithShape="1">
          <a:blip r:embed="rId3">
            <a:alphaModFix/>
          </a:blip>
          <a:srcRect l="12722" t="31517" r="61190" b="44413"/>
          <a:stretch/>
        </p:blipFill>
        <p:spPr>
          <a:xfrm>
            <a:off x="809300" y="1667575"/>
            <a:ext cx="3691825" cy="19142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23</a:t>
            </a:fld>
            <a:endParaRPr lang="vi"/>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Which Model is the Right One?</a:t>
            </a:r>
            <a:endParaRPr sz="3000" b="1" dirty="0"/>
          </a:p>
        </p:txBody>
      </p:sp>
      <p:sp>
        <p:nvSpPr>
          <p:cNvPr id="173" name="Google Shape;173;p32"/>
          <p:cNvSpPr txBox="1">
            <a:spLocks noGrp="1"/>
          </p:cNvSpPr>
          <p:nvPr>
            <p:ph type="body" idx="1"/>
          </p:nvPr>
        </p:nvSpPr>
        <p:spPr>
          <a:xfrm>
            <a:off x="532800" y="1288975"/>
            <a:ext cx="7758900" cy="657000"/>
          </a:xfrm>
          <a:prstGeom prst="rect">
            <a:avLst/>
          </a:prstGeom>
        </p:spPr>
        <p:txBody>
          <a:bodyPr spcFirstLastPara="1" wrap="square" lIns="91425" tIns="91425" rIns="91425" bIns="91425" anchor="t" anchorCtr="0">
            <a:normAutofit/>
          </a:bodyPr>
          <a:lstStyle/>
          <a:p>
            <a:pPr marL="0" lvl="0" indent="0" algn="l" rtl="0">
              <a:spcBef>
                <a:spcPts val="0"/>
              </a:spcBef>
              <a:spcAft>
                <a:spcPts val="500"/>
              </a:spcAft>
              <a:buNone/>
            </a:pPr>
            <a:r>
              <a:rPr lang="vi" sz="2000">
                <a:solidFill>
                  <a:schemeClr val="dk1"/>
                </a:solidFill>
              </a:rPr>
              <a:t>Initiate multiple times, and take the model with the best score.</a:t>
            </a:r>
            <a:endParaRPr sz="2000">
              <a:solidFill>
                <a:schemeClr val="dk1"/>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24</a:t>
            </a:fld>
            <a:endParaRPr lang="vi"/>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Which Model is the Right One?</a:t>
            </a:r>
            <a:endParaRPr sz="3000" b="1" dirty="0"/>
          </a:p>
        </p:txBody>
      </p:sp>
      <p:pic>
        <p:nvPicPr>
          <p:cNvPr id="179" name="Google Shape;179;p33"/>
          <p:cNvPicPr preferRelativeResize="0"/>
          <p:nvPr/>
        </p:nvPicPr>
        <p:blipFill rotWithShape="1">
          <a:blip r:embed="rId3">
            <a:alphaModFix/>
          </a:blip>
          <a:srcRect l="1448" t="22636" r="14813"/>
          <a:stretch/>
        </p:blipFill>
        <p:spPr>
          <a:xfrm>
            <a:off x="437450" y="1070975"/>
            <a:ext cx="7843381" cy="40725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25</a:t>
            </a:fld>
            <a:endParaRPr lang="vi"/>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Which Model is the Right One?</a:t>
            </a:r>
            <a:endParaRPr sz="3000" b="1" dirty="0"/>
          </a:p>
        </p:txBody>
      </p:sp>
      <p:pic>
        <p:nvPicPr>
          <p:cNvPr id="185" name="Google Shape;185;p34"/>
          <p:cNvPicPr preferRelativeResize="0"/>
          <p:nvPr/>
        </p:nvPicPr>
        <p:blipFill rotWithShape="1">
          <a:blip r:embed="rId3">
            <a:alphaModFix/>
          </a:blip>
          <a:srcRect l="1613" t="23494" r="15618"/>
          <a:stretch/>
        </p:blipFill>
        <p:spPr>
          <a:xfrm>
            <a:off x="423250" y="1017725"/>
            <a:ext cx="7942501"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26</a:t>
            </a:fld>
            <a:endParaRPr lang="vi"/>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Which Model is the Right One?</a:t>
            </a:r>
            <a:endParaRPr sz="3000" b="1" dirty="0"/>
          </a:p>
        </p:txBody>
      </p:sp>
      <p:pic>
        <p:nvPicPr>
          <p:cNvPr id="191" name="Google Shape;191;p35"/>
          <p:cNvPicPr preferRelativeResize="0"/>
          <p:nvPr/>
        </p:nvPicPr>
        <p:blipFill rotWithShape="1">
          <a:blip r:embed="rId3">
            <a:alphaModFix/>
          </a:blip>
          <a:srcRect l="1453" t="23206" r="16907"/>
          <a:stretch/>
        </p:blipFill>
        <p:spPr>
          <a:xfrm>
            <a:off x="375500" y="1017725"/>
            <a:ext cx="7805101"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27</a:t>
            </a:fld>
            <a:endParaRPr lang="vi"/>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Choosing the Right Number of Clusters</a:t>
            </a:r>
            <a:endParaRPr sz="3000" b="1" dirty="0"/>
          </a:p>
        </p:txBody>
      </p:sp>
      <p:sp>
        <p:nvSpPr>
          <p:cNvPr id="197" name="Google Shape;197;p36"/>
          <p:cNvSpPr txBox="1">
            <a:spLocks noGrp="1"/>
          </p:cNvSpPr>
          <p:nvPr>
            <p:ph type="body" idx="1"/>
          </p:nvPr>
        </p:nvSpPr>
        <p:spPr>
          <a:xfrm>
            <a:off x="495750" y="1152475"/>
            <a:ext cx="8336700" cy="105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vi" sz="2000">
                <a:solidFill>
                  <a:schemeClr val="dk1"/>
                </a:solidFill>
              </a:rPr>
              <a:t>Inertia measures distance of point to cluster.</a:t>
            </a:r>
            <a:endParaRPr sz="2000">
              <a:solidFill>
                <a:schemeClr val="dk1"/>
              </a:solidFill>
            </a:endParaRPr>
          </a:p>
          <a:p>
            <a:pPr marL="0" lvl="0" indent="0" algn="l" rtl="0">
              <a:spcBef>
                <a:spcPts val="500"/>
              </a:spcBef>
              <a:spcAft>
                <a:spcPts val="500"/>
              </a:spcAft>
              <a:buClr>
                <a:schemeClr val="dk1"/>
              </a:buClr>
              <a:buSzPts val="1100"/>
              <a:buFont typeface="Arial"/>
              <a:buNone/>
            </a:pPr>
            <a:r>
              <a:rPr lang="vi" sz="2000">
                <a:solidFill>
                  <a:schemeClr val="dk1"/>
                </a:solidFill>
              </a:rPr>
              <a:t>Value decreases with increasing K as long as cluster density increases.</a:t>
            </a:r>
            <a:endParaRPr sz="2000"/>
          </a:p>
        </p:txBody>
      </p:sp>
      <p:pic>
        <p:nvPicPr>
          <p:cNvPr id="198" name="Google Shape;198;p36"/>
          <p:cNvPicPr preferRelativeResize="0"/>
          <p:nvPr/>
        </p:nvPicPr>
        <p:blipFill rotWithShape="1">
          <a:blip r:embed="rId3">
            <a:alphaModFix/>
          </a:blip>
          <a:srcRect l="12557" t="39540" r="26574"/>
          <a:stretch/>
        </p:blipFill>
        <p:spPr>
          <a:xfrm>
            <a:off x="1490975" y="1961850"/>
            <a:ext cx="5699838" cy="31816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28</a:t>
            </a:fld>
            <a:endParaRPr lang="vi"/>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990"/>
              <a:buFont typeface="Arial"/>
              <a:buNone/>
            </a:pPr>
            <a:r>
              <a:rPr lang="vi" sz="3000" b="1" dirty="0"/>
              <a:t>K-Means: The Syntax</a:t>
            </a:r>
            <a:endParaRPr sz="3000" b="1" dirty="0"/>
          </a:p>
        </p:txBody>
      </p:sp>
      <p:pic>
        <p:nvPicPr>
          <p:cNvPr id="204" name="Google Shape;204;p37"/>
          <p:cNvPicPr preferRelativeResize="0"/>
          <p:nvPr/>
        </p:nvPicPr>
        <p:blipFill rotWithShape="1">
          <a:blip r:embed="rId3">
            <a:alphaModFix/>
          </a:blip>
          <a:srcRect l="963" t="22920" r="11432" b="31807"/>
          <a:stretch/>
        </p:blipFill>
        <p:spPr>
          <a:xfrm>
            <a:off x="311700" y="1207300"/>
            <a:ext cx="8858425" cy="25728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29</a:t>
            </a:fld>
            <a:endParaRPr lang="vi"/>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vi" b="1" dirty="0"/>
              <a:t>K-Means Algorithm</a:t>
            </a:r>
            <a:endParaRPr lang="en-US" dirty="0">
              <a:solidFill>
                <a:schemeClr val="tx1"/>
              </a:solidFill>
            </a:endParaRPr>
          </a:p>
        </p:txBody>
      </p:sp>
      <p:sp>
        <p:nvSpPr>
          <p:cNvPr id="3" name="Text Placeholder 2"/>
          <p:cNvSpPr>
            <a:spLocks noGrp="1"/>
          </p:cNvSpPr>
          <p:nvPr>
            <p:ph type="body" idx="1"/>
          </p:nvPr>
        </p:nvSpPr>
        <p:spPr>
          <a:xfrm>
            <a:off x="311700" y="1152474"/>
            <a:ext cx="8520600" cy="3773271"/>
          </a:xfrm>
        </p:spPr>
        <p:txBody>
          <a:bodyPr>
            <a:normAutofit/>
          </a:bodyPr>
          <a:lstStyle/>
          <a:p>
            <a:r>
              <a:rPr lang="en-US" dirty="0">
                <a:solidFill>
                  <a:schemeClr val="tx1"/>
                </a:solidFill>
              </a:rPr>
              <a:t>K-Means Clustering is an unsupervised learning algorithm that is used to solve the clustering problems in machine learning or data </a:t>
            </a:r>
            <a:r>
              <a:rPr lang="en-US" dirty="0" smtClean="0">
                <a:solidFill>
                  <a:schemeClr val="tx1"/>
                </a:solidFill>
              </a:rPr>
              <a:t>science.</a:t>
            </a:r>
            <a:r>
              <a:rPr lang="en-US" dirty="0">
                <a:solidFill>
                  <a:schemeClr val="tx1"/>
                </a:solidFill>
              </a:rPr>
              <a:t>	</a:t>
            </a:r>
            <a:endParaRPr lang="en-US" dirty="0" smtClean="0">
              <a:solidFill>
                <a:schemeClr val="tx1"/>
              </a:solidFill>
            </a:endParaRPr>
          </a:p>
          <a:p>
            <a:r>
              <a:rPr lang="en-US" dirty="0">
                <a:solidFill>
                  <a:schemeClr val="tx1"/>
                </a:solidFill>
              </a:rPr>
              <a:t>A </a:t>
            </a:r>
            <a:r>
              <a:rPr lang="en-US" b="1" dirty="0">
                <a:solidFill>
                  <a:schemeClr val="tx1"/>
                </a:solidFill>
              </a:rPr>
              <a:t>cluster</a:t>
            </a:r>
            <a:r>
              <a:rPr lang="en-US" dirty="0">
                <a:solidFill>
                  <a:schemeClr val="tx1"/>
                </a:solidFill>
              </a:rPr>
              <a:t> refers to a collection of data points aggregated together because of certain similarities</a:t>
            </a:r>
            <a:r>
              <a:rPr lang="en-US" dirty="0" smtClean="0">
                <a:solidFill>
                  <a:schemeClr val="tx1"/>
                </a:solidFill>
              </a:rPr>
              <a:t>.</a:t>
            </a:r>
          </a:p>
          <a:p>
            <a:r>
              <a:rPr lang="en-US" dirty="0" smtClean="0">
                <a:solidFill>
                  <a:schemeClr val="tx1"/>
                </a:solidFill>
              </a:rPr>
              <a:t>The </a:t>
            </a:r>
            <a:r>
              <a:rPr lang="en-US" dirty="0">
                <a:solidFill>
                  <a:schemeClr val="tx1"/>
                </a:solidFill>
              </a:rPr>
              <a:t>K-means algorithm identifies k number of centroids, and then allocates every data point to the nearest cluster, while keeping the centroids as small as possible</a:t>
            </a:r>
            <a:r>
              <a:rPr lang="en-US" dirty="0" smtClean="0">
                <a:solidFill>
                  <a:schemeClr val="tx1"/>
                </a:solidFill>
              </a:rPr>
              <a:t>.</a:t>
            </a:r>
          </a:p>
          <a:p>
            <a:r>
              <a:rPr lang="en-US" dirty="0">
                <a:solidFill>
                  <a:schemeClr val="tx1"/>
                </a:solidFill>
              </a:rPr>
              <a:t>The ‘means’ in the K-means refers to averaging of the data; that is, finding the centroid.</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a:t>
            </a:fld>
            <a:endParaRPr lang="vi"/>
          </a:p>
        </p:txBody>
      </p:sp>
    </p:spTree>
    <p:extLst>
      <p:ext uri="{BB962C8B-B14F-4D97-AF65-F5344CB8AC3E}">
        <p14:creationId xmlns:p14="http://schemas.microsoft.com/office/powerpoint/2010/main" val="2734151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K-Means: The Syntax</a:t>
            </a:r>
            <a:endParaRPr sz="3000" b="1" dirty="0"/>
          </a:p>
        </p:txBody>
      </p:sp>
      <p:pic>
        <p:nvPicPr>
          <p:cNvPr id="210" name="Google Shape;210;p38"/>
          <p:cNvPicPr preferRelativeResize="0"/>
          <p:nvPr/>
        </p:nvPicPr>
        <p:blipFill rotWithShape="1">
          <a:blip r:embed="rId3">
            <a:alphaModFix/>
          </a:blip>
          <a:srcRect l="1289" t="23209" r="31560" b="6094"/>
          <a:stretch/>
        </p:blipFill>
        <p:spPr>
          <a:xfrm>
            <a:off x="437450" y="1017725"/>
            <a:ext cx="6973031"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30</a:t>
            </a:fld>
            <a:endParaRPr lang="vi"/>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K-Means: Elbow Method Syntax</a:t>
            </a:r>
            <a:endParaRPr sz="3000" b="1" dirty="0"/>
          </a:p>
        </p:txBody>
      </p:sp>
      <p:pic>
        <p:nvPicPr>
          <p:cNvPr id="216" name="Google Shape;216;p39"/>
          <p:cNvPicPr preferRelativeResize="0"/>
          <p:nvPr/>
        </p:nvPicPr>
        <p:blipFill rotWithShape="1">
          <a:blip r:embed="rId3">
            <a:alphaModFix/>
          </a:blip>
          <a:srcRect t="21488" r="13688" b="24358"/>
          <a:stretch/>
        </p:blipFill>
        <p:spPr>
          <a:xfrm>
            <a:off x="150425" y="1318825"/>
            <a:ext cx="8843150" cy="31182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31</a:t>
            </a:fld>
            <a:endParaRPr lang="vi"/>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b="1" dirty="0" smtClean="0"/>
              <a:t>Summary</a:t>
            </a:r>
            <a:endParaRPr lang="en-US" sz="3000" b="1" dirty="0"/>
          </a:p>
        </p:txBody>
      </p:sp>
      <p:sp>
        <p:nvSpPr>
          <p:cNvPr id="3" name="Text Placeholder 2"/>
          <p:cNvSpPr>
            <a:spLocks noGrp="1"/>
          </p:cNvSpPr>
          <p:nvPr>
            <p:ph type="body" idx="1"/>
          </p:nvPr>
        </p:nvSpPr>
        <p:spPr/>
        <p:txBody>
          <a:bodyPr/>
          <a:lstStyle/>
          <a:p>
            <a:pPr marL="114300" indent="0">
              <a:buNone/>
            </a:pPr>
            <a:r>
              <a:rPr lang="en-US" b="1" dirty="0">
                <a:solidFill>
                  <a:schemeClr val="tx1"/>
                </a:solidFill>
              </a:rPr>
              <a:t>K-means Clustering</a:t>
            </a:r>
          </a:p>
          <a:p>
            <a:r>
              <a:rPr lang="en-US" dirty="0">
                <a:solidFill>
                  <a:schemeClr val="tx1"/>
                </a:solidFill>
              </a:rPr>
              <a:t>K-means clustering is an iterative process in which similar observations are grouped together. To do that, this algorithm starts by taking 2 random points known as centroids, and starts calculating the distance of each observation to the centroid, and assigning each cluster to the nearest centroid. After the first iteration, every point belongs to a cluster.</a:t>
            </a:r>
          </a:p>
          <a:p>
            <a:r>
              <a:rPr lang="en-US" dirty="0">
                <a:solidFill>
                  <a:schemeClr val="tx1"/>
                </a:solidFill>
              </a:rPr>
              <a:t>Next, the number of centroids increases by one, and the centroid for each cluster is recalculated as the points with the average distance to all points in a given cluster. Then, we keep repeating this process until no example is assigned to another cluster. </a:t>
            </a:r>
          </a:p>
          <a:p>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32</a:t>
            </a:fld>
            <a:endParaRPr lang="vi"/>
          </a:p>
        </p:txBody>
      </p:sp>
    </p:spTree>
    <p:extLst>
      <p:ext uri="{BB962C8B-B14F-4D97-AF65-F5344CB8AC3E}">
        <p14:creationId xmlns:p14="http://schemas.microsoft.com/office/powerpoint/2010/main" val="2005514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b="1" dirty="0" smtClean="0"/>
              <a:t>Summary</a:t>
            </a:r>
            <a:endParaRPr lang="en-US" sz="3000" b="1" dirty="0"/>
          </a:p>
        </p:txBody>
      </p:sp>
      <p:sp>
        <p:nvSpPr>
          <p:cNvPr id="3" name="Text Placeholder 2"/>
          <p:cNvSpPr>
            <a:spLocks noGrp="1"/>
          </p:cNvSpPr>
          <p:nvPr>
            <p:ph type="body" idx="1"/>
          </p:nvPr>
        </p:nvSpPr>
        <p:spPr/>
        <p:txBody>
          <a:bodyPr/>
          <a:lstStyle/>
          <a:p>
            <a:pPr marL="114300" indent="0">
              <a:buNone/>
            </a:pPr>
            <a:r>
              <a:rPr lang="en-US" b="1" dirty="0">
                <a:solidFill>
                  <a:schemeClr val="tx1"/>
                </a:solidFill>
              </a:rPr>
              <a:t>K-means Clustering</a:t>
            </a:r>
          </a:p>
          <a:p>
            <a:r>
              <a:rPr lang="en-US" dirty="0">
                <a:solidFill>
                  <a:schemeClr val="tx1"/>
                </a:solidFill>
              </a:rPr>
              <a:t>And this process is repeated k-times, hence the name k-means. This algorithm converges when clusters do not move anymore.</a:t>
            </a:r>
          </a:p>
          <a:p>
            <a:r>
              <a:rPr lang="en-US" dirty="0">
                <a:solidFill>
                  <a:schemeClr val="tx1"/>
                </a:solidFill>
              </a:rPr>
              <a:t>We can also create multiple clusters, and we can have multiple solutions. By multiple solutions, we mean that the clusters are not going to move anymore (they converged), but we can converge in different places, where we no longer move those centroids.</a:t>
            </a:r>
          </a:p>
          <a:p>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33</a:t>
            </a:fld>
            <a:endParaRPr lang="vi"/>
          </a:p>
        </p:txBody>
      </p:sp>
    </p:spTree>
    <p:extLst>
      <p:ext uri="{BB962C8B-B14F-4D97-AF65-F5344CB8AC3E}">
        <p14:creationId xmlns:p14="http://schemas.microsoft.com/office/powerpoint/2010/main" val="3512767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b="1" dirty="0" smtClean="0"/>
              <a:t>Summary</a:t>
            </a:r>
            <a:endParaRPr lang="en-US" sz="3000" b="1" dirty="0"/>
          </a:p>
        </p:txBody>
      </p:sp>
      <p:sp>
        <p:nvSpPr>
          <p:cNvPr id="3" name="Text Placeholder 2"/>
          <p:cNvSpPr>
            <a:spLocks noGrp="1"/>
          </p:cNvSpPr>
          <p:nvPr>
            <p:ph type="body" idx="1"/>
          </p:nvPr>
        </p:nvSpPr>
        <p:spPr/>
        <p:txBody>
          <a:bodyPr/>
          <a:lstStyle/>
          <a:p>
            <a:pPr marL="114300" indent="0">
              <a:buNone/>
            </a:pPr>
            <a:r>
              <a:rPr lang="en-US" b="1" dirty="0">
                <a:solidFill>
                  <a:schemeClr val="tx1"/>
                </a:solidFill>
              </a:rPr>
              <a:t>Advantages and Disadvantages of K-Means </a:t>
            </a:r>
            <a:endParaRPr lang="en-US" dirty="0">
              <a:solidFill>
                <a:schemeClr val="tx1"/>
              </a:solidFill>
            </a:endParaRPr>
          </a:p>
          <a:p>
            <a:r>
              <a:rPr lang="en-US" dirty="0">
                <a:solidFill>
                  <a:schemeClr val="tx1"/>
                </a:solidFill>
              </a:rPr>
              <a:t>The main advantage of k-means algorithm is that it is easy to compute. One disadvantage is that this algorithm is sensitive to the choice of the initial points, so different initial configurations may yield different results. </a:t>
            </a:r>
          </a:p>
          <a:p>
            <a:r>
              <a:rPr lang="en-US" dirty="0">
                <a:solidFill>
                  <a:schemeClr val="tx1"/>
                </a:solidFill>
              </a:rPr>
              <a:t>To overcome this, there is a smarter initialization of K-mean clusters called K-means ++, which helps to avoid getting stuck at local optima. This is the default implementation of the K-means</a:t>
            </a:r>
            <a:r>
              <a:rPr lang="en-US" dirty="0" smtClean="0">
                <a:solidFill>
                  <a:schemeClr val="tx1"/>
                </a:solidFill>
              </a:rPr>
              <a:t>.</a:t>
            </a:r>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34</a:t>
            </a:fld>
            <a:endParaRPr lang="vi"/>
          </a:p>
        </p:txBody>
      </p:sp>
    </p:spTree>
    <p:extLst>
      <p:ext uri="{BB962C8B-B14F-4D97-AF65-F5344CB8AC3E}">
        <p14:creationId xmlns:p14="http://schemas.microsoft.com/office/powerpoint/2010/main" val="3734233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b="1" dirty="0" smtClean="0"/>
              <a:t>Summary</a:t>
            </a:r>
            <a:endParaRPr lang="en-US" sz="3000" b="1" dirty="0"/>
          </a:p>
        </p:txBody>
      </p:sp>
      <p:sp>
        <p:nvSpPr>
          <p:cNvPr id="3" name="Text Placeholder 2"/>
          <p:cNvSpPr>
            <a:spLocks noGrp="1"/>
          </p:cNvSpPr>
          <p:nvPr>
            <p:ph type="body" idx="1"/>
          </p:nvPr>
        </p:nvSpPr>
        <p:spPr>
          <a:xfrm>
            <a:off x="311700" y="1152474"/>
            <a:ext cx="8520600" cy="3659805"/>
          </a:xfrm>
        </p:spPr>
        <p:txBody>
          <a:bodyPr>
            <a:normAutofit fontScale="92500" lnSpcReduction="20000"/>
          </a:bodyPr>
          <a:lstStyle/>
          <a:p>
            <a:pPr marL="114300" indent="0">
              <a:buNone/>
            </a:pPr>
            <a:r>
              <a:rPr lang="en-US" b="1" dirty="0">
                <a:solidFill>
                  <a:schemeClr val="tx1"/>
                </a:solidFill>
              </a:rPr>
              <a:t>Model Selection, choosing </a:t>
            </a:r>
            <a:r>
              <a:rPr lang="en-US" b="1" i="1" dirty="0">
                <a:solidFill>
                  <a:schemeClr val="tx1"/>
                </a:solidFill>
              </a:rPr>
              <a:t>K</a:t>
            </a:r>
            <a:r>
              <a:rPr lang="en-US" b="1" dirty="0">
                <a:solidFill>
                  <a:schemeClr val="tx1"/>
                </a:solidFill>
              </a:rPr>
              <a:t> number of clusters</a:t>
            </a:r>
            <a:endParaRPr lang="en-US" dirty="0">
              <a:solidFill>
                <a:schemeClr val="tx1"/>
              </a:solidFill>
            </a:endParaRPr>
          </a:p>
          <a:p>
            <a:r>
              <a:rPr lang="en-US" dirty="0">
                <a:solidFill>
                  <a:schemeClr val="tx1"/>
                </a:solidFill>
              </a:rPr>
              <a:t>Sometimes you want to split your data into a predetermined number of groups or segments. Often, the number of clusters (K) is unclear, and you need an approach to select it.</a:t>
            </a:r>
          </a:p>
          <a:p>
            <a:r>
              <a:rPr lang="en-US" dirty="0">
                <a:solidFill>
                  <a:schemeClr val="tx1"/>
                </a:solidFill>
              </a:rPr>
              <a:t>A common metric is </a:t>
            </a:r>
            <a:r>
              <a:rPr lang="en-US" b="1" i="1" dirty="0">
                <a:solidFill>
                  <a:schemeClr val="tx1"/>
                </a:solidFill>
              </a:rPr>
              <a:t>Inertia</a:t>
            </a:r>
            <a:r>
              <a:rPr lang="en-US" dirty="0">
                <a:solidFill>
                  <a:schemeClr val="tx1"/>
                </a:solidFill>
              </a:rPr>
              <a:t>, defined as the sum of squares distance from each point to its cluster centroid.</a:t>
            </a:r>
          </a:p>
          <a:p>
            <a:r>
              <a:rPr lang="en-US" dirty="0">
                <a:solidFill>
                  <a:schemeClr val="tx1"/>
                </a:solidFill>
              </a:rPr>
              <a:t>Smaller values of Inertia correspond to tighter clusters, this means that we are penalizing spread out clusters and rewarding clusters that are tighter to their centroids.</a:t>
            </a:r>
          </a:p>
          <a:p>
            <a:r>
              <a:rPr lang="en-US" dirty="0">
                <a:solidFill>
                  <a:schemeClr val="tx1"/>
                </a:solidFill>
              </a:rPr>
              <a:t>The drawback of this metric is that its value sensitive to number of points in clusters. The more points you add, the more you will continue penalizing the inertia of a cluster, even if those points that are relatively closer to the centroids than the existing points. </a:t>
            </a:r>
          </a:p>
          <a:p>
            <a:pPr marL="114300" indent="0">
              <a:buNone/>
            </a:pPr>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35</a:t>
            </a:fld>
            <a:endParaRPr lang="vi"/>
          </a:p>
        </p:txBody>
      </p:sp>
    </p:spTree>
    <p:extLst>
      <p:ext uri="{BB962C8B-B14F-4D97-AF65-F5344CB8AC3E}">
        <p14:creationId xmlns:p14="http://schemas.microsoft.com/office/powerpoint/2010/main" val="212486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b="1" dirty="0" smtClean="0"/>
              <a:t>Summary</a:t>
            </a:r>
            <a:endParaRPr lang="en-US" sz="3000" b="1" dirty="0"/>
          </a:p>
        </p:txBody>
      </p:sp>
      <p:sp>
        <p:nvSpPr>
          <p:cNvPr id="3" name="Text Placeholder 2"/>
          <p:cNvSpPr>
            <a:spLocks noGrp="1"/>
          </p:cNvSpPr>
          <p:nvPr>
            <p:ph type="body" idx="1"/>
          </p:nvPr>
        </p:nvSpPr>
        <p:spPr>
          <a:xfrm>
            <a:off x="311700" y="1152474"/>
            <a:ext cx="8520600" cy="3659805"/>
          </a:xfrm>
        </p:spPr>
        <p:txBody>
          <a:bodyPr>
            <a:normAutofit/>
          </a:bodyPr>
          <a:lstStyle/>
          <a:p>
            <a:pPr marL="114300" indent="0">
              <a:buNone/>
            </a:pPr>
            <a:r>
              <a:rPr lang="en-US" b="1" dirty="0">
                <a:solidFill>
                  <a:schemeClr val="tx1"/>
                </a:solidFill>
              </a:rPr>
              <a:t>Model Selection, choosing </a:t>
            </a:r>
            <a:r>
              <a:rPr lang="en-US" b="1" i="1" dirty="0">
                <a:solidFill>
                  <a:schemeClr val="tx1"/>
                </a:solidFill>
              </a:rPr>
              <a:t>K</a:t>
            </a:r>
            <a:r>
              <a:rPr lang="en-US" b="1" dirty="0">
                <a:solidFill>
                  <a:schemeClr val="tx1"/>
                </a:solidFill>
              </a:rPr>
              <a:t> number of clusters</a:t>
            </a:r>
            <a:endParaRPr lang="en-US" dirty="0">
              <a:solidFill>
                <a:schemeClr val="tx1"/>
              </a:solidFill>
            </a:endParaRPr>
          </a:p>
          <a:p>
            <a:r>
              <a:rPr lang="en-US" dirty="0">
                <a:solidFill>
                  <a:schemeClr val="tx1"/>
                </a:solidFill>
              </a:rPr>
              <a:t>Another metric is </a:t>
            </a:r>
            <a:r>
              <a:rPr lang="en-US" b="1" i="1" dirty="0">
                <a:solidFill>
                  <a:schemeClr val="tx1"/>
                </a:solidFill>
              </a:rPr>
              <a:t>Distortion,</a:t>
            </a:r>
            <a:r>
              <a:rPr lang="en-US" dirty="0">
                <a:solidFill>
                  <a:schemeClr val="tx1"/>
                </a:solidFill>
              </a:rPr>
              <a:t> defined as the average of squared distance from each point to its cluster.</a:t>
            </a:r>
          </a:p>
          <a:p>
            <a:r>
              <a:rPr lang="en-US" dirty="0">
                <a:solidFill>
                  <a:schemeClr val="tx1"/>
                </a:solidFill>
              </a:rPr>
              <a:t>Smaller values of distortion corresponds to tighter clusters.</a:t>
            </a:r>
          </a:p>
          <a:p>
            <a:r>
              <a:rPr lang="en-US" dirty="0">
                <a:solidFill>
                  <a:schemeClr val="tx1"/>
                </a:solidFill>
              </a:rPr>
              <a:t>An advantage of distortion is that it doesn’t generally increase, as more points are added (relative to inertia). This means that it doesn’t increase distortion, as closer points will actually decrease the average distance to the cluster centroid</a:t>
            </a:r>
            <a:r>
              <a:rPr lang="en-US" dirty="0" smtClean="0">
                <a:solidFill>
                  <a:schemeClr val="tx1"/>
                </a:solidFill>
              </a:rPr>
              <a:t>.</a:t>
            </a:r>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36</a:t>
            </a:fld>
            <a:endParaRPr lang="vi"/>
          </a:p>
        </p:txBody>
      </p:sp>
    </p:spTree>
    <p:extLst>
      <p:ext uri="{BB962C8B-B14F-4D97-AF65-F5344CB8AC3E}">
        <p14:creationId xmlns:p14="http://schemas.microsoft.com/office/powerpoint/2010/main" val="1414105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000" b="1" dirty="0" smtClean="0"/>
              <a:t>Summary</a:t>
            </a:r>
            <a:endParaRPr lang="en-US" sz="3000" b="1" dirty="0"/>
          </a:p>
        </p:txBody>
      </p:sp>
      <p:sp>
        <p:nvSpPr>
          <p:cNvPr id="3" name="Text Placeholder 2"/>
          <p:cNvSpPr>
            <a:spLocks noGrp="1"/>
          </p:cNvSpPr>
          <p:nvPr>
            <p:ph type="body" idx="1"/>
          </p:nvPr>
        </p:nvSpPr>
        <p:spPr>
          <a:xfrm>
            <a:off x="311700" y="1152474"/>
            <a:ext cx="8520600" cy="3659805"/>
          </a:xfrm>
        </p:spPr>
        <p:txBody>
          <a:bodyPr>
            <a:normAutofit lnSpcReduction="10000"/>
          </a:bodyPr>
          <a:lstStyle/>
          <a:p>
            <a:pPr marL="114300" indent="0">
              <a:buNone/>
            </a:pPr>
            <a:r>
              <a:rPr lang="en-US" b="1" u="sng" dirty="0">
                <a:solidFill>
                  <a:schemeClr val="tx1"/>
                </a:solidFill>
              </a:rPr>
              <a:t>Inertia Vs. Distortion </a:t>
            </a:r>
            <a:endParaRPr lang="en-US" dirty="0">
              <a:solidFill>
                <a:schemeClr val="tx1"/>
              </a:solidFill>
            </a:endParaRPr>
          </a:p>
          <a:p>
            <a:r>
              <a:rPr lang="en-US" dirty="0">
                <a:solidFill>
                  <a:schemeClr val="tx1"/>
                </a:solidFill>
              </a:rPr>
              <a:t>Both Inertia and Distortion are measures of entropy per cluster.</a:t>
            </a:r>
          </a:p>
          <a:p>
            <a:r>
              <a:rPr lang="en-US" dirty="0">
                <a:solidFill>
                  <a:schemeClr val="tx1"/>
                </a:solidFill>
              </a:rPr>
              <a:t>Inertia will always increase, as more members are added to each cluster, while this will not be the case with distortion. </a:t>
            </a:r>
          </a:p>
          <a:p>
            <a:r>
              <a:rPr lang="en-US" dirty="0">
                <a:solidFill>
                  <a:schemeClr val="tx1"/>
                </a:solidFill>
              </a:rPr>
              <a:t>When the similarity of the points in the cluster are very relevant, you should use distortion and if you are more concerned that clusters should have a similar number of points, then you should use inertia.   </a:t>
            </a:r>
          </a:p>
          <a:p>
            <a:pPr marL="114300" indent="0">
              <a:buNone/>
            </a:pPr>
            <a:r>
              <a:rPr lang="en-US" b="1" dirty="0">
                <a:solidFill>
                  <a:schemeClr val="tx1"/>
                </a:solidFill>
              </a:rPr>
              <a:t>Finding the right cluster</a:t>
            </a:r>
          </a:p>
          <a:p>
            <a:r>
              <a:rPr lang="en-US" dirty="0">
                <a:solidFill>
                  <a:schemeClr val="tx1"/>
                </a:solidFill>
              </a:rPr>
              <a:t>To find the cluster with a low entropy metric, you can run a few k-means clustering models with different initial configurations, compare the results, and determine which one of the different initializations of configurations leads to the lowest inertia or distortion.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37</a:t>
            </a:fld>
            <a:endParaRPr lang="vi"/>
          </a:p>
        </p:txBody>
      </p:sp>
    </p:spTree>
    <p:extLst>
      <p:ext uri="{BB962C8B-B14F-4D97-AF65-F5344CB8AC3E}">
        <p14:creationId xmlns:p14="http://schemas.microsoft.com/office/powerpoint/2010/main" val="3606634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algn="ctr">
              <a:lnSpc>
                <a:spcPct val="115000"/>
              </a:lnSpc>
              <a:spcAft>
                <a:spcPts val="500"/>
              </a:spcAft>
              <a:buSzPts val="1100"/>
            </a:pPr>
            <a:r>
              <a:rPr lang="vi" sz="2700" b="1" dirty="0">
                <a:solidFill>
                  <a:srgbClr val="000000"/>
                </a:solidFill>
              </a:rPr>
              <a:t>Learning </a:t>
            </a:r>
            <a:r>
              <a:rPr lang="en-US" sz="2700" b="1" dirty="0" smtClean="0">
                <a:solidFill>
                  <a:srgbClr val="000000"/>
                </a:solidFill>
              </a:rPr>
              <a:t>Recap</a:t>
            </a:r>
            <a:endParaRPr sz="2700" b="1" dirty="0"/>
          </a:p>
        </p:txBody>
      </p:sp>
      <p:sp>
        <p:nvSpPr>
          <p:cNvPr id="55" name="Google Shape;55;p13"/>
          <p:cNvSpPr txBox="1">
            <a:spLocks noGrp="1"/>
          </p:cNvSpPr>
          <p:nvPr>
            <p:ph type="body" idx="1"/>
          </p:nvPr>
        </p:nvSpPr>
        <p:spPr>
          <a:xfrm>
            <a:off x="674041" y="1466813"/>
            <a:ext cx="7964700" cy="2986061"/>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vi" sz="2000" dirty="0">
                <a:solidFill>
                  <a:schemeClr val="dk1"/>
                </a:solidFill>
              </a:rPr>
              <a:t>In this section, we </a:t>
            </a:r>
            <a:r>
              <a:rPr lang="vi" sz="2000" dirty="0" smtClean="0">
                <a:solidFill>
                  <a:schemeClr val="dk1"/>
                </a:solidFill>
              </a:rPr>
              <a:t>cover</a:t>
            </a:r>
            <a:r>
              <a:rPr lang="en-US" sz="2000" dirty="0" err="1" smtClean="0">
                <a:solidFill>
                  <a:schemeClr val="dk1"/>
                </a:solidFill>
              </a:rPr>
              <a:t>ed</a:t>
            </a:r>
            <a:r>
              <a:rPr lang="vi" sz="2000" dirty="0" smtClean="0">
                <a:solidFill>
                  <a:schemeClr val="dk1"/>
                </a:solidFill>
              </a:rPr>
              <a:t>:</a:t>
            </a:r>
            <a:endParaRPr sz="2000" dirty="0">
              <a:solidFill>
                <a:schemeClr val="dk1"/>
              </a:solidFill>
            </a:endParaRPr>
          </a:p>
          <a:p>
            <a:pPr marL="0" lvl="0" indent="0">
              <a:lnSpc>
                <a:spcPct val="150000"/>
              </a:lnSpc>
              <a:spcBef>
                <a:spcPts val="500"/>
              </a:spcBef>
              <a:buClr>
                <a:schemeClr val="dk1"/>
              </a:buClr>
              <a:buSzPts val="1100"/>
              <a:buNone/>
            </a:pPr>
            <a:r>
              <a:rPr lang="en-US" sz="2000" dirty="0">
                <a:solidFill>
                  <a:schemeClr val="dk1"/>
                </a:solidFill>
              </a:rPr>
              <a:t>- K-Means Algorithm</a:t>
            </a:r>
          </a:p>
          <a:p>
            <a:pPr marL="0" lvl="0" indent="0">
              <a:lnSpc>
                <a:spcPct val="150000"/>
              </a:lnSpc>
              <a:spcBef>
                <a:spcPts val="500"/>
              </a:spcBef>
              <a:buClr>
                <a:schemeClr val="dk1"/>
              </a:buClr>
              <a:buSzPts val="1100"/>
              <a:buNone/>
            </a:pPr>
            <a:r>
              <a:rPr lang="en-US" sz="2000" dirty="0">
                <a:solidFill>
                  <a:schemeClr val="dk1"/>
                </a:solidFill>
              </a:rPr>
              <a:t>- K-Means Initialization</a:t>
            </a:r>
          </a:p>
          <a:p>
            <a:pPr marL="0" lvl="0" indent="0">
              <a:lnSpc>
                <a:spcPct val="150000"/>
              </a:lnSpc>
              <a:spcBef>
                <a:spcPts val="500"/>
              </a:spcBef>
              <a:spcAft>
                <a:spcPts val="500"/>
              </a:spcAft>
              <a:buClr>
                <a:schemeClr val="dk1"/>
              </a:buClr>
              <a:buSzPts val="1100"/>
              <a:buNone/>
            </a:pPr>
            <a:r>
              <a:rPr lang="en-US" sz="2000" dirty="0">
                <a:solidFill>
                  <a:schemeClr val="dk1"/>
                </a:solidFill>
              </a:rPr>
              <a:t>- Number of Clusters in K-Means</a:t>
            </a:r>
          </a:p>
          <a:p>
            <a:pPr marL="0" lvl="0" indent="0">
              <a:lnSpc>
                <a:spcPct val="150000"/>
              </a:lnSpc>
              <a:spcBef>
                <a:spcPts val="500"/>
              </a:spcBef>
              <a:spcAft>
                <a:spcPts val="500"/>
              </a:spcAft>
              <a:buClr>
                <a:schemeClr val="dk1"/>
              </a:buClr>
              <a:buSzPts val="1100"/>
              <a:buNone/>
            </a:pPr>
            <a:r>
              <a:rPr lang="en-US" sz="2000" dirty="0">
                <a:solidFill>
                  <a:schemeClr val="dk1"/>
                </a:solidFill>
              </a:rPr>
              <a:t>- K-Means Clustering syntax</a:t>
            </a: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044328491"/>
      </p:ext>
    </p:extLst>
  </p:cSld>
  <p:clrMapOvr>
    <a:masterClrMapping/>
  </p:clrMapOvr>
  <p:extLst mod="1">
    <p:ext uri="{6950BFC3-D8DA-4A85-94F7-54DA5524770B}">
      <p188:commentRel xmlns:p188="http://schemas.microsoft.com/office/powerpoint/2018/8/main" xmlns=""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vi" b="1" dirty="0"/>
              <a:t>K-Means Algorithm</a:t>
            </a:r>
            <a:endParaRPr lang="en-US" dirty="0">
              <a:solidFill>
                <a:schemeClr val="tx1"/>
              </a:solidFill>
            </a:endParaRPr>
          </a:p>
        </p:txBody>
      </p:sp>
      <p:sp>
        <p:nvSpPr>
          <p:cNvPr id="3" name="Text Placeholder 2"/>
          <p:cNvSpPr>
            <a:spLocks noGrp="1"/>
          </p:cNvSpPr>
          <p:nvPr>
            <p:ph type="body" idx="1"/>
          </p:nvPr>
        </p:nvSpPr>
        <p:spPr>
          <a:xfrm>
            <a:off x="311700" y="1152474"/>
            <a:ext cx="8520600" cy="3773271"/>
          </a:xfrm>
        </p:spPr>
        <p:txBody>
          <a:bodyPr>
            <a:normAutofit/>
          </a:bodyPr>
          <a:lstStyle/>
          <a:p>
            <a:endParaRPr lang="en-US" b="1" dirty="0" smtClean="0">
              <a:solidFill>
                <a:schemeClr val="tx1"/>
              </a:solidFill>
            </a:endParaRPr>
          </a:p>
          <a:p>
            <a:r>
              <a:rPr lang="en-US" b="1" dirty="0" smtClean="0">
                <a:solidFill>
                  <a:schemeClr val="tx1"/>
                </a:solidFill>
              </a:rPr>
              <a:t>Step </a:t>
            </a:r>
            <a:r>
              <a:rPr lang="en-US" b="1" dirty="0">
                <a:solidFill>
                  <a:schemeClr val="tx1"/>
                </a:solidFill>
              </a:rPr>
              <a:t>1</a:t>
            </a:r>
            <a:r>
              <a:rPr lang="en-US" dirty="0">
                <a:solidFill>
                  <a:schemeClr val="tx1"/>
                </a:solidFill>
              </a:rPr>
              <a:t> </a:t>
            </a:r>
            <a:r>
              <a:rPr lang="en-US" dirty="0" smtClean="0">
                <a:solidFill>
                  <a:schemeClr val="tx1"/>
                </a:solidFill>
              </a:rPr>
              <a:t>- Randomly assign cluster centroids.</a:t>
            </a:r>
            <a:endParaRPr lang="en-US" dirty="0">
              <a:solidFill>
                <a:schemeClr val="tx1"/>
              </a:solidFill>
            </a:endParaRPr>
          </a:p>
          <a:p>
            <a:r>
              <a:rPr lang="en-US" b="1" dirty="0">
                <a:solidFill>
                  <a:schemeClr val="tx1"/>
                </a:solidFill>
              </a:rPr>
              <a:t>Step 2</a:t>
            </a:r>
            <a:r>
              <a:rPr lang="en-US" dirty="0">
                <a:solidFill>
                  <a:schemeClr val="tx1"/>
                </a:solidFill>
              </a:rPr>
              <a:t> </a:t>
            </a:r>
            <a:r>
              <a:rPr lang="en-US" dirty="0" smtClean="0">
                <a:solidFill>
                  <a:schemeClr val="tx1"/>
                </a:solidFill>
              </a:rPr>
              <a:t>- Assign each </a:t>
            </a:r>
            <a:r>
              <a:rPr lang="en-US" dirty="0">
                <a:solidFill>
                  <a:schemeClr val="tx1"/>
                </a:solidFill>
              </a:rPr>
              <a:t>point to the cluster that is closer than other cluster (centroid)..</a:t>
            </a:r>
            <a:endParaRPr lang="en-US" dirty="0" smtClean="0">
              <a:solidFill>
                <a:schemeClr val="tx1"/>
              </a:solidFill>
            </a:endParaRPr>
          </a:p>
          <a:p>
            <a:r>
              <a:rPr lang="en-US" b="1" dirty="0" smtClean="0">
                <a:solidFill>
                  <a:schemeClr val="tx1"/>
                </a:solidFill>
              </a:rPr>
              <a:t>Step 3</a:t>
            </a:r>
            <a:r>
              <a:rPr lang="en-US" dirty="0" smtClean="0">
                <a:solidFill>
                  <a:schemeClr val="tx1"/>
                </a:solidFill>
              </a:rPr>
              <a:t> - Move each centroid to cluster’s mean.</a:t>
            </a:r>
            <a:endParaRPr lang="en-US" dirty="0">
              <a:solidFill>
                <a:schemeClr val="tx1"/>
              </a:solidFill>
            </a:endParaRPr>
          </a:p>
          <a:p>
            <a:r>
              <a:rPr lang="en-US" b="1" dirty="0" smtClean="0">
                <a:solidFill>
                  <a:schemeClr val="tx1"/>
                </a:solidFill>
              </a:rPr>
              <a:t>Step </a:t>
            </a:r>
            <a:r>
              <a:rPr lang="en-US" b="1" dirty="0">
                <a:solidFill>
                  <a:schemeClr val="tx1"/>
                </a:solidFill>
              </a:rPr>
              <a:t>4</a:t>
            </a:r>
            <a:r>
              <a:rPr lang="en-US" dirty="0">
                <a:solidFill>
                  <a:schemeClr val="tx1"/>
                </a:solidFill>
              </a:rPr>
              <a:t> </a:t>
            </a:r>
            <a:r>
              <a:rPr lang="en-US" dirty="0" smtClean="0">
                <a:solidFill>
                  <a:schemeClr val="tx1"/>
                </a:solidFill>
              </a:rPr>
              <a:t>- if points don’t change (converged) then stop else go to step 2 </a:t>
            </a:r>
          </a:p>
          <a:p>
            <a:pPr marL="114300" indent="0">
              <a:buNone/>
            </a:pPr>
            <a:r>
              <a:rPr lang="en-US" dirty="0"/>
              <a:t>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a:t>
            </a:fld>
            <a:endParaRPr lang="vi"/>
          </a:p>
        </p:txBody>
      </p:sp>
    </p:spTree>
    <p:extLst>
      <p:ext uri="{BB962C8B-B14F-4D97-AF65-F5344CB8AC3E}">
        <p14:creationId xmlns:p14="http://schemas.microsoft.com/office/powerpoint/2010/main" val="260511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K-Means Algorithm</a:t>
            </a:r>
            <a:endParaRPr sz="3000" b="1" dirty="0"/>
          </a:p>
        </p:txBody>
      </p:sp>
      <p:pic>
        <p:nvPicPr>
          <p:cNvPr id="55" name="Google Shape;55;p13"/>
          <p:cNvPicPr preferRelativeResize="0"/>
          <p:nvPr/>
        </p:nvPicPr>
        <p:blipFill rotWithShape="1">
          <a:blip r:embed="rId3">
            <a:alphaModFix/>
          </a:blip>
          <a:srcRect l="1609" t="23494" r="14973"/>
          <a:stretch/>
        </p:blipFill>
        <p:spPr>
          <a:xfrm>
            <a:off x="511825" y="1017725"/>
            <a:ext cx="8004317"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5</a:t>
            </a:fld>
            <a:endParaRPr lang="vi"/>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K-Means Algorithm</a:t>
            </a:r>
            <a:endParaRPr sz="3000" b="1" dirty="0"/>
          </a:p>
        </p:txBody>
      </p:sp>
      <p:pic>
        <p:nvPicPr>
          <p:cNvPr id="61" name="Google Shape;61;p14"/>
          <p:cNvPicPr preferRelativeResize="0"/>
          <p:nvPr/>
        </p:nvPicPr>
        <p:blipFill rotWithShape="1">
          <a:blip r:embed="rId3">
            <a:alphaModFix/>
          </a:blip>
          <a:srcRect l="1609" t="23206" r="16261"/>
          <a:stretch/>
        </p:blipFill>
        <p:spPr>
          <a:xfrm>
            <a:off x="474650" y="1017725"/>
            <a:ext cx="7851284"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6</a:t>
            </a:fld>
            <a:endParaRPr lang="vi"/>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K-Means Algorithm</a:t>
            </a:r>
            <a:endParaRPr sz="3000" b="1" dirty="0"/>
          </a:p>
        </p:txBody>
      </p:sp>
      <p:pic>
        <p:nvPicPr>
          <p:cNvPr id="67" name="Google Shape;67;p15"/>
          <p:cNvPicPr preferRelativeResize="0"/>
          <p:nvPr/>
        </p:nvPicPr>
        <p:blipFill rotWithShape="1">
          <a:blip r:embed="rId3">
            <a:alphaModFix/>
          </a:blip>
          <a:srcRect l="1611" t="23780" r="16582"/>
          <a:stretch/>
        </p:blipFill>
        <p:spPr>
          <a:xfrm>
            <a:off x="499425" y="1017725"/>
            <a:ext cx="7879300"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7</a:t>
            </a:fld>
            <a:endParaRPr lang="vi"/>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K-Means Algorithm</a:t>
            </a:r>
            <a:endParaRPr sz="3000" b="1" dirty="0"/>
          </a:p>
        </p:txBody>
      </p:sp>
      <p:pic>
        <p:nvPicPr>
          <p:cNvPr id="73" name="Google Shape;73;p16"/>
          <p:cNvPicPr preferRelativeResize="0"/>
          <p:nvPr/>
        </p:nvPicPr>
        <p:blipFill rotWithShape="1">
          <a:blip r:embed="rId3">
            <a:alphaModFix/>
          </a:blip>
          <a:srcRect l="1447" t="23780" r="17231"/>
          <a:stretch/>
        </p:blipFill>
        <p:spPr>
          <a:xfrm>
            <a:off x="573800" y="1017725"/>
            <a:ext cx="7832781"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8</a:t>
            </a:fld>
            <a:endParaRPr lang="vi"/>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None/>
            </a:pPr>
            <a:r>
              <a:rPr lang="vi" sz="3000" b="1" dirty="0"/>
              <a:t>K-Means Algorithm</a:t>
            </a:r>
            <a:endParaRPr sz="3000" b="1" dirty="0"/>
          </a:p>
        </p:txBody>
      </p:sp>
      <p:pic>
        <p:nvPicPr>
          <p:cNvPr id="79" name="Google Shape;79;p17"/>
          <p:cNvPicPr preferRelativeResize="0"/>
          <p:nvPr/>
        </p:nvPicPr>
        <p:blipFill rotWithShape="1">
          <a:blip r:embed="rId3">
            <a:alphaModFix/>
          </a:blip>
          <a:srcRect l="1450" t="23494" r="16581"/>
          <a:stretch/>
        </p:blipFill>
        <p:spPr>
          <a:xfrm>
            <a:off x="511825" y="1017725"/>
            <a:ext cx="7865259"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9</a:t>
            </a:fld>
            <a:endParaRPr lang="vi"/>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927</Words>
  <Application>Microsoft Office PowerPoint</Application>
  <PresentationFormat>On-screen Show (16:9)</PresentationFormat>
  <Paragraphs>134</Paragraphs>
  <Slides>38</Slides>
  <Notes>29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38</vt:i4>
      </vt:variant>
    </vt:vector>
  </HeadingPairs>
  <TitlesOfParts>
    <vt:vector size="40" baseType="lpstr">
      <vt:lpstr>Arial</vt:lpstr>
      <vt:lpstr>Simple Light</vt:lpstr>
      <vt:lpstr>K-Means Clustering</vt:lpstr>
      <vt:lpstr>Learning Goals</vt:lpstr>
      <vt:lpstr>K-Means Algorithm</vt:lpstr>
      <vt:lpstr>K-Means Algorithm</vt:lpstr>
      <vt:lpstr>K-Means Algorithm</vt:lpstr>
      <vt:lpstr>K-Means Algorithm</vt:lpstr>
      <vt:lpstr>K-Means Algorithm</vt:lpstr>
      <vt:lpstr>K-Means Algorithm</vt:lpstr>
      <vt:lpstr>K-Means Algorithm</vt:lpstr>
      <vt:lpstr>K-Means Algorithm</vt:lpstr>
      <vt:lpstr>K-Means Algorithm</vt:lpstr>
      <vt:lpstr>K-Means Algorithm</vt:lpstr>
      <vt:lpstr>K-Means Algorithm</vt:lpstr>
      <vt:lpstr>K-Means Algorithm</vt:lpstr>
      <vt:lpstr>Which Model is the Right One?</vt:lpstr>
      <vt:lpstr>Smarter Initialization of K-Means Clusters</vt:lpstr>
      <vt:lpstr>Smarter Initialization of K-Means Clusters</vt:lpstr>
      <vt:lpstr>Smarter Initialization of K-Means Clusters</vt:lpstr>
      <vt:lpstr>Smarter Initialization of K-Means Clusters</vt:lpstr>
      <vt:lpstr>Smarter Initialization of K-Means Clusters</vt:lpstr>
      <vt:lpstr>Choosing the Right Number of Clusters</vt:lpstr>
      <vt:lpstr>Evaluating Clustering Performance</vt:lpstr>
      <vt:lpstr>Evaluating Clustering Performance</vt:lpstr>
      <vt:lpstr>Which Model is the Right One?</vt:lpstr>
      <vt:lpstr>Which Model is the Right One?</vt:lpstr>
      <vt:lpstr>Which Model is the Right One?</vt:lpstr>
      <vt:lpstr>Which Model is the Right One?</vt:lpstr>
      <vt:lpstr>Choosing the Right Number of Clusters</vt:lpstr>
      <vt:lpstr>K-Means: The Syntax</vt:lpstr>
      <vt:lpstr>K-Means: The Syntax</vt:lpstr>
      <vt:lpstr>K-Means: Elbow Method Syntax</vt:lpstr>
      <vt:lpstr>Summary</vt:lpstr>
      <vt:lpstr>Summary</vt:lpstr>
      <vt:lpstr>Summary</vt:lpstr>
      <vt:lpstr>Summary</vt:lpstr>
      <vt:lpstr>Summary</vt:lpstr>
      <vt:lpstr>Summary</vt:lpstr>
      <vt:lpstr>Learning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K-Means Algorithm</dc:title>
  <cp:lastModifiedBy>Ngô Đăng Hà An</cp:lastModifiedBy>
  <cp:revision>14</cp:revision>
  <dcterms:modified xsi:type="dcterms:W3CDTF">2022-12-15T09:12:04Z</dcterms:modified>
</cp:coreProperties>
</file>